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9" r:id="rId2"/>
    <p:sldId id="257" r:id="rId3"/>
    <p:sldId id="258" r:id="rId4"/>
    <p:sldId id="350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FiraGO" pitchFamily="34" charset="0"/>
      <p:regular r:id="rId20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44"/>
    <a:srgbClr val="765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6357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building with columns and columns&#10;&#10;Description automatically generated">
            <a:extLst>
              <a:ext uri="{FF2B5EF4-FFF2-40B4-BE49-F238E27FC236}">
                <a16:creationId xmlns="" xmlns:a16="http://schemas.microsoft.com/office/drawing/2014/main" id="{7C63E7B4-2EAE-5916-CE82-79A90821B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0"/>
            <a:ext cx="9143985" cy="5143493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92EB48-4C9D-7D8B-C09A-A33F43DFB2E8}"/>
              </a:ext>
            </a:extLst>
          </p:cNvPr>
          <p:cNvSpPr txBox="1"/>
          <p:nvPr/>
        </p:nvSpPr>
        <p:spPr>
          <a:xfrm>
            <a:off x="791580" y="57332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18174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სტუდენტთა </a:t>
            </a:r>
            <a:r>
              <a:rPr lang="ka-GE" b="1" dirty="0" smtClean="0">
                <a:solidFill>
                  <a:srgbClr val="18174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8</a:t>
            </a:r>
            <a:r>
              <a:rPr lang="en-US" b="1" dirty="0" smtClean="0">
                <a:solidFill>
                  <a:srgbClr val="18174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9</a:t>
            </a:r>
            <a:r>
              <a:rPr lang="ka-GE" b="1" dirty="0" smtClean="0">
                <a:solidFill>
                  <a:srgbClr val="18174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-ე </a:t>
            </a:r>
            <a:r>
              <a:rPr lang="ka-GE" b="1" dirty="0">
                <a:solidFill>
                  <a:srgbClr val="181744"/>
                </a:solidFill>
                <a:latin typeface="FiraGO" panose="020B0503050000020004" pitchFamily="34" charset="0"/>
                <a:cs typeface="FiraGO" panose="020B0503050000020004" pitchFamily="34" charset="0"/>
              </a:rPr>
              <a:t>ღია საერთაშორისო სამეცნიერო კონფერენცია</a:t>
            </a:r>
            <a:endParaRPr lang="ru-RU" b="1" dirty="0">
              <a:solidFill>
                <a:srgbClr val="18174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  <a:p>
            <a:endParaRPr lang="en-US" sz="1400" b="1" dirty="0">
              <a:solidFill>
                <a:srgbClr val="181744"/>
              </a:solidFill>
              <a:latin typeface="FiraGO" panose="020B0503050000020004" pitchFamily="34" charset="0"/>
              <a:cs typeface="FiraGO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57B66E-A069-2D64-5786-561D158A6719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17031"/>
            <a:ext cx="8136904" cy="1800201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დიზაინის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5184A6F-5EF0-8055-0E69-36065565179F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დიზაინის საერთაშორისო სკოლა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2AEFD13F-508D-ABF0-AC38-0703A6212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332408-838D-0645-817F-502202FAD679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19256" cy="2808312"/>
          </a:xfrm>
        </p:spPr>
        <p:txBody>
          <a:bodyPr>
            <a:normAutofit/>
          </a:bodyPr>
          <a:lstStyle/>
          <a:p>
            <a:pPr lvl="0"/>
            <a:r>
              <a:rPr lang="ka-GE" sz="2000" b="1" dirty="0" smtClean="0">
                <a:solidFill>
                  <a:schemeClr val="bg1"/>
                </a:solidFill>
              </a:rPr>
              <a:t>აგრარული ტექნოლოგიების </a:t>
            </a:r>
            <a:r>
              <a:rPr lang="ka-GE" sz="2000" b="1" dirty="0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სასურსათო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ტექნოლოგიების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ka-GE" sz="2000" b="1" dirty="0">
                <a:solidFill>
                  <a:schemeClr val="bg1"/>
                </a:solidFill>
              </a:rPr>
              <a:t>მევენახეობა-მეღვინეობის სექცია;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ka-GE" sz="2000" b="1" dirty="0" smtClean="0">
                <a:solidFill>
                  <a:schemeClr val="bg1"/>
                </a:solidFill>
              </a:rPr>
              <a:t>აგროინჟინერიის </a:t>
            </a:r>
            <a:r>
              <a:rPr lang="ka-GE" sz="2000" b="1" dirty="0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სატყეო სექცია;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მეცხოველეობის და ვეტერინარიის </a:t>
            </a:r>
            <a:r>
              <a:rPr lang="ka-GE" sz="2000" b="1" dirty="0">
                <a:solidFill>
                  <a:schemeClr val="bg1"/>
                </a:solidFill>
              </a:rPr>
              <a:t>სექცია.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AD8A00-A531-9FA8-0352-1A54314B1140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აგრარული მეცნიერებების და ბიოსისტემების ინჟინერინგის 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9879A28A-C6C0-234C-AEA4-E8A93A630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E66C10-8B73-0934-BFD4-13E676844621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19256" cy="216024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err="1" smtClean="0">
                <a:solidFill>
                  <a:schemeClr val="bg1"/>
                </a:solidFill>
              </a:rPr>
              <a:t>ბიზნეს</a:t>
            </a:r>
            <a:r>
              <a:rPr lang="ka-GE" sz="2000" b="1" dirty="0" smtClean="0">
                <a:solidFill>
                  <a:schemeClr val="bg1"/>
                </a:solidFill>
              </a:rPr>
              <a:t>ის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ადმინისტრირების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ka-GE" sz="2000" b="1" dirty="0">
                <a:solidFill>
                  <a:schemeClr val="bg1"/>
                </a:solidFill>
              </a:rPr>
              <a:t>ტურიზმის და </a:t>
            </a:r>
            <a:r>
              <a:rPr lang="ka-GE" sz="2000" b="1" dirty="0" smtClean="0">
                <a:solidFill>
                  <a:schemeClr val="bg1"/>
                </a:solidFill>
              </a:rPr>
              <a:t>მარკეტინგის </a:t>
            </a:r>
            <a:r>
              <a:rPr lang="ka-GE" sz="2000" b="1" dirty="0">
                <a:solidFill>
                  <a:schemeClr val="bg1"/>
                </a:solidFill>
              </a:rPr>
              <a:t>სექცია; 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საჯარო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მმართველობისა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ელექტრონული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ბიზნესის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საფინანსო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საბანკო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ტექნოლოგიების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07AF5DE-1761-30A5-E4CB-F1751B72CB69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ბიზნესტექნოლოგიების 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40143D79-4F3E-298E-51B7-D4BEDB71E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EF00201-AF8C-AF74-08C0-8C51E8059E4B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6"/>
            <a:ext cx="8219256" cy="2736304"/>
          </a:xfrm>
        </p:spPr>
        <p:txBody>
          <a:bodyPr>
            <a:noAutofit/>
          </a:bodyPr>
          <a:lstStyle/>
          <a:p>
            <a:pPr lvl="0"/>
            <a:r>
              <a:rPr lang="ka-GE" sz="2000" b="1" dirty="0" smtClean="0">
                <a:solidFill>
                  <a:schemeClr val="bg1"/>
                </a:solidFill>
              </a:rPr>
              <a:t>ქართული ფილოლოგიისა და მედიატექნოლოგიების სექცია;</a:t>
            </a:r>
          </a:p>
          <a:p>
            <a:pPr lvl="0"/>
            <a:r>
              <a:rPr lang="en-US" sz="2000" b="1" dirty="0" err="1" smtClean="0">
                <a:solidFill>
                  <a:schemeClr val="bg1"/>
                </a:solidFill>
              </a:rPr>
              <a:t>არქეოლოგი</a:t>
            </a:r>
            <a:r>
              <a:rPr lang="ka-GE" sz="2000" b="1" dirty="0">
                <a:solidFill>
                  <a:schemeClr val="bg1"/>
                </a:solidFill>
              </a:rPr>
              <a:t>ისა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საქართველოს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ისტორიის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საინჟინრო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ეკონომიკის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ფილოსიფიისა და საზოგადოებასთან </a:t>
            </a:r>
            <a:r>
              <a:rPr lang="ka-GE" sz="2000" b="1" dirty="0">
                <a:solidFill>
                  <a:schemeClr val="bg1"/>
                </a:solidFill>
              </a:rPr>
              <a:t>ურთიერთობის სექცია;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 smtClean="0">
                <a:solidFill>
                  <a:schemeClr val="bg1"/>
                </a:solidFill>
              </a:rPr>
              <a:t>სოციალურ</a:t>
            </a:r>
            <a:r>
              <a:rPr lang="ka-GE" sz="2000" b="1" dirty="0" smtClean="0">
                <a:solidFill>
                  <a:schemeClr val="bg1"/>
                </a:solidFill>
              </a:rPr>
              <a:t>ი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მეცნიერებ</a:t>
            </a:r>
            <a:r>
              <a:rPr lang="ka-GE" sz="2000" b="1" dirty="0" smtClean="0">
                <a:solidFill>
                  <a:schemeClr val="bg1"/>
                </a:solidFill>
              </a:rPr>
              <a:t>ების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თეოლოგიის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სექცია.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2800551-E5BA-CBF6-4608-B95B7F5177C0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err="1"/>
              <a:t>საინჟინრო</a:t>
            </a:r>
            <a:r>
              <a:rPr lang="en-US" sz="2000" dirty="0"/>
              <a:t> </a:t>
            </a:r>
            <a:r>
              <a:rPr lang="en-US" sz="2000" dirty="0" err="1"/>
              <a:t>ეკონომიკის</a:t>
            </a:r>
            <a:r>
              <a:rPr lang="en-US" sz="2000" dirty="0"/>
              <a:t>, </a:t>
            </a:r>
            <a:r>
              <a:rPr lang="en-US" sz="2000" dirty="0" err="1"/>
              <a:t>მედიატექნოლოგიებისა</a:t>
            </a:r>
            <a:r>
              <a:rPr lang="en-US" sz="2000" dirty="0"/>
              <a:t> და </a:t>
            </a:r>
            <a:r>
              <a:rPr lang="en-US" sz="2000" dirty="0" err="1"/>
              <a:t>სოციალურ</a:t>
            </a:r>
            <a:r>
              <a:rPr lang="en-US" sz="2000" dirty="0"/>
              <a:t> </a:t>
            </a:r>
            <a:r>
              <a:rPr lang="en-US" sz="2000" dirty="0" err="1"/>
              <a:t>მეცნიერებათა</a:t>
            </a:r>
            <a:r>
              <a:rPr lang="en-US" sz="2000" dirty="0"/>
              <a:t> </a:t>
            </a:r>
            <a:r>
              <a:rPr lang="ka-GE" sz="2000" dirty="0"/>
              <a:t>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C3AC3961-CA29-4DF9-8BDA-ADA394126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B36DFCA-0D44-7F0A-E73A-5FB032CDE6E3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9080"/>
            <a:ext cx="8219256" cy="1977083"/>
          </a:xfrm>
        </p:spPr>
        <p:txBody>
          <a:bodyPr>
            <a:normAutofit/>
          </a:bodyPr>
          <a:lstStyle/>
          <a:p>
            <a:r>
              <a:rPr lang="ka-GE" sz="2000" b="1" dirty="0">
                <a:solidFill>
                  <a:schemeClr val="bg1"/>
                </a:solidFill>
              </a:rPr>
              <a:t>მთის მდგრადი </a:t>
            </a:r>
            <a:r>
              <a:rPr lang="ka-GE" sz="2000" b="1" dirty="0" smtClean="0">
                <a:solidFill>
                  <a:schemeClr val="bg1"/>
                </a:solidFill>
              </a:rPr>
              <a:t>განვითარების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C3E6F74-80B3-A1FA-E42A-4B2B40088C1E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მთის მდგრადი განვითარების</a:t>
            </a:r>
            <a:r>
              <a:rPr lang="en-US" sz="2000" dirty="0"/>
              <a:t> </a:t>
            </a:r>
            <a:r>
              <a:rPr lang="ka-GE" sz="2000" dirty="0" smtClean="0"/>
              <a:t>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FA3FC460-5819-25E8-7E7E-9DA31C219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71C6C4-0E2F-BB85-04CB-4B4C9F402DD4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28199"/>
            <a:ext cx="5832648" cy="576064"/>
          </a:xfrm>
        </p:spPr>
        <p:txBody>
          <a:bodyPr>
            <a:noAutofit/>
          </a:bodyPr>
          <a:lstStyle/>
          <a:p>
            <a:pPr algn="l"/>
            <a:r>
              <a:rPr lang="ka-GE" sz="2800" dirty="0"/>
              <a:t>სამშენებლო ფაკულტეტი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3573016"/>
            <a:ext cx="8136904" cy="320121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</a:rPr>
              <a:t>მშენებლობის </a:t>
            </a:r>
            <a:r>
              <a:rPr lang="ka-GE" sz="2000" b="1" dirty="0">
                <a:solidFill>
                  <a:schemeClr val="bg1"/>
                </a:solidFill>
              </a:rPr>
              <a:t>სექცია;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ჰიდრო</a:t>
            </a:r>
            <a:r>
              <a:rPr lang="ka-GE" sz="2000" b="1" dirty="0" smtClean="0">
                <a:solidFill>
                  <a:schemeClr val="bg1"/>
                </a:solidFill>
              </a:rPr>
              <a:t>ინჟინერიის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</a:rPr>
              <a:t>საგზაო </a:t>
            </a:r>
            <a:r>
              <a:rPr lang="ka-GE" sz="2000" b="1" dirty="0">
                <a:solidFill>
                  <a:schemeClr val="bg1"/>
                </a:solidFill>
              </a:rPr>
              <a:t>სექცია;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მშენებლობის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მენეჯმენტის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43509558-2770-3BC1-B3DD-5F1A032D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CF8F92-1656-A5DC-03FE-7A14D27F3674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2260588"/>
            <a:ext cx="8363272" cy="566894"/>
          </a:xfrm>
        </p:spPr>
        <p:txBody>
          <a:bodyPr>
            <a:normAutofit fontScale="90000"/>
          </a:bodyPr>
          <a:lstStyle/>
          <a:p>
            <a:pPr algn="l"/>
            <a:r>
              <a:rPr lang="ka-GE" sz="2800" dirty="0"/>
              <a:t>ენერგეტიკის</a:t>
            </a:r>
            <a:r>
              <a:rPr lang="ka-GE" dirty="0"/>
              <a:t> </a:t>
            </a:r>
            <a:r>
              <a:rPr lang="ka-GE" sz="2800" dirty="0"/>
              <a:t>ფაკულტეტი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98" y="3429000"/>
            <a:ext cx="8594290" cy="3384376"/>
          </a:xfrm>
        </p:spPr>
        <p:txBody>
          <a:bodyPr>
            <a:noAutofit/>
          </a:bodyPr>
          <a:lstStyle/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თბოენერგეტიკის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ენერგოეფექტურ</a:t>
            </a:r>
            <a:r>
              <a:rPr lang="ka-GE" sz="1800" b="1" dirty="0">
                <a:solidFill>
                  <a:schemeClr val="bg1"/>
                </a:solidFill>
              </a:rPr>
              <a:t>ი ტექნოლოგიებისა და ენერგოაუდიტის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საწარმოო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ka-GE" sz="1800" b="1" dirty="0" smtClean="0">
                <a:solidFill>
                  <a:schemeClr val="bg1"/>
                </a:solidFill>
              </a:rPr>
              <a:t>ინოვაციების </a:t>
            </a:r>
            <a:r>
              <a:rPr lang="en-US" sz="1800" b="1" dirty="0" err="1">
                <a:solidFill>
                  <a:schemeClr val="bg1"/>
                </a:solidFill>
              </a:rPr>
              <a:t>და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ოპერაციათა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მენეჯმენტის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ელექტროენერგეტიკის</a:t>
            </a:r>
            <a:r>
              <a:rPr lang="ka-GE" sz="1800" b="1" dirty="0" smtClean="0">
                <a:solidFill>
                  <a:schemeClr val="bg1"/>
                </a:solidFill>
              </a:rPr>
              <a:t>ა და </a:t>
            </a:r>
            <a:r>
              <a:rPr lang="en-US" sz="1800" b="1" dirty="0" err="1">
                <a:solidFill>
                  <a:schemeClr val="bg1"/>
                </a:solidFill>
              </a:rPr>
              <a:t>ელექტრომექანიკის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 smtClean="0">
                <a:solidFill>
                  <a:schemeClr val="bg1"/>
                </a:solidFill>
              </a:rPr>
              <a:t>;</a:t>
            </a:r>
            <a:endParaRPr lang="ka-GE" sz="1800" b="1" dirty="0">
              <a:solidFill>
                <a:schemeClr val="bg1"/>
              </a:solidFill>
            </a:endParaRPr>
          </a:p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ელექტროტექნიკის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და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ელექტრონიკის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ელექტრომოხმარების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ტექნოლოგიების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>
                <a:solidFill>
                  <a:schemeClr val="bg1"/>
                </a:solidFill>
              </a:rPr>
              <a:t>;  </a:t>
            </a:r>
          </a:p>
          <a:p>
            <a:pPr lvl="0"/>
            <a:r>
              <a:rPr lang="en-US" sz="1800" b="1" dirty="0" err="1" smtClean="0">
                <a:solidFill>
                  <a:schemeClr val="bg1"/>
                </a:solidFill>
              </a:rPr>
              <a:t>ჰიდროენერგეტიკისა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და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მაგისტრალური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სამილსადენო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სისტემების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სექცია</a:t>
            </a:r>
            <a:r>
              <a:rPr lang="ka-GE" sz="1800" b="1" dirty="0">
                <a:solidFill>
                  <a:schemeClr val="bg1"/>
                </a:solidFill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5DE6A9D9-40DA-0C38-76F8-89733FAD7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CF8F92-1656-A5DC-03FE-7A14D27F3674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2260588"/>
            <a:ext cx="8363272" cy="566894"/>
          </a:xfrm>
        </p:spPr>
        <p:txBody>
          <a:bodyPr>
            <a:normAutofit fontScale="90000"/>
          </a:bodyPr>
          <a:lstStyle/>
          <a:p>
            <a:pPr algn="l"/>
            <a:r>
              <a:rPr lang="ka-GE" sz="2800" dirty="0" smtClean="0"/>
              <a:t>სამთო-გეოლოგიური</a:t>
            </a:r>
            <a:r>
              <a:rPr lang="ka-GE" dirty="0"/>
              <a:t> </a:t>
            </a:r>
            <a:r>
              <a:rPr lang="ka-GE" sz="2800" dirty="0" smtClean="0"/>
              <a:t>ფაკულტეტი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789041"/>
            <a:ext cx="8018723" cy="2424800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chemeClr val="bg1"/>
                </a:solidFill>
              </a:rPr>
              <a:t>საინჟინრო გეოდეზიისა და გეოინფორმატიკის სექცია;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გამოყენებითი გეოლოგიის სექცია;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ნავთობისა და გაზის ტექნოლოგიების სექცია;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შრომის უსაფრთხოებისა და საგანგებო სიტუაციების მართვის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სამთო ტექნოლოგიების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5DE6A9D9-40DA-0C38-76F8-89733FAD7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ABA5CB1D-D79F-2887-00A6-146FE811B706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56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800" dirty="0" smtClean="0"/>
              <a:t>ქიმიური ტექნოლოგიისა და მეტალურგიის </a:t>
            </a:r>
            <a:r>
              <a:rPr lang="ka-GE" sz="2800" dirty="0"/>
              <a:t>ფაკულტეტი</a:t>
            </a:r>
            <a:endParaRPr lang="ru-RU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0582BF-8784-45B9-A36D-2E2A6162E20A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6451FD83-1BF5-7B5F-7ABE-0A3386874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802350"/>
            <a:ext cx="8003232" cy="2323813"/>
          </a:xfrm>
        </p:spPr>
        <p:txBody>
          <a:bodyPr>
            <a:normAutofit/>
          </a:bodyPr>
          <a:lstStyle/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ქიმიური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ბიოლოგიური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ინჟინერიის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ქიმიის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ფარმაციის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გარემოს</a:t>
            </a:r>
            <a:r>
              <a:rPr lang="ka-GE" sz="2000" b="1" dirty="0" smtClean="0">
                <a:solidFill>
                  <a:schemeClr val="bg1"/>
                </a:solidFill>
              </a:rPr>
              <a:t> დაცვითი </a:t>
            </a:r>
            <a:r>
              <a:rPr lang="en-US" sz="2000" b="1" dirty="0" err="1">
                <a:solidFill>
                  <a:schemeClr val="bg1"/>
                </a:solidFill>
              </a:rPr>
              <a:t>ინჟინერიის</a:t>
            </a:r>
            <a:r>
              <a:rPr lang="ka-GE" sz="2000" b="1" dirty="0">
                <a:solidFill>
                  <a:schemeClr val="bg1"/>
                </a:solidFill>
              </a:rPr>
              <a:t>ა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ეკოლოგიის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მეტალურგიის</a:t>
            </a:r>
            <a:r>
              <a:rPr lang="ka-GE" sz="2000" b="1" dirty="0">
                <a:solidFill>
                  <a:schemeClr val="bg1"/>
                </a:solidFill>
              </a:rPr>
              <a:t> და </a:t>
            </a:r>
            <a:r>
              <a:rPr lang="en-US" sz="2000" b="1" dirty="0" err="1">
                <a:solidFill>
                  <a:schemeClr val="bg1"/>
                </a:solidFill>
              </a:rPr>
              <a:t>მასალათმცოდნეობის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ka-GE" sz="2000" b="1" dirty="0" smtClean="0">
                <a:solidFill>
                  <a:schemeClr val="bg1"/>
                </a:solidFill>
              </a:rPr>
              <a:t>სასურსათო პროდუქტების წარმოების ინჟინერიის 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B88E4DC-A872-D7FA-7886-2FF653C34AAA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363272" cy="2625155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მექანიკის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ინჟინერიის</a:t>
            </a:r>
            <a:r>
              <a:rPr lang="ka-GE" sz="2000" b="1" dirty="0">
                <a:solidFill>
                  <a:schemeClr val="bg1"/>
                </a:solidFill>
              </a:rPr>
              <a:t>ა და სამრეწველო </a:t>
            </a:r>
            <a:r>
              <a:rPr lang="en-US" sz="2000" b="1" dirty="0" err="1">
                <a:solidFill>
                  <a:schemeClr val="bg1"/>
                </a:solidFill>
              </a:rPr>
              <a:t>ტექნოლოგიების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სარკინიგზო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ტრანსპორტის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  <a:endParaRPr lang="ka-GE" sz="2000" b="1" dirty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საინჟინრო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გრაფიკისა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ტექნიკური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მექანიკის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ტრანსპორტის</a:t>
            </a:r>
            <a:r>
              <a:rPr lang="ka-GE" sz="2000" b="1" dirty="0" smtClean="0">
                <a:solidFill>
                  <a:schemeClr val="bg1"/>
                </a:solidFill>
              </a:rPr>
              <a:t>ა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და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ka-GE" sz="2000" b="1" dirty="0">
                <a:solidFill>
                  <a:schemeClr val="bg1"/>
                </a:solidFill>
              </a:rPr>
              <a:t>მრეწველობის </a:t>
            </a:r>
            <a:r>
              <a:rPr lang="en-US" sz="2000" b="1" dirty="0" err="1">
                <a:solidFill>
                  <a:schemeClr val="bg1"/>
                </a:solidFill>
              </a:rPr>
              <a:t>მენეჯმენტის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საავტომობილო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ტრანსპორტის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 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ლო</a:t>
            </a:r>
            <a:r>
              <a:rPr lang="ka-GE" sz="2000" b="1" dirty="0">
                <a:solidFill>
                  <a:schemeClr val="bg1"/>
                </a:solidFill>
              </a:rPr>
              <a:t>გ</a:t>
            </a:r>
            <a:r>
              <a:rPr lang="en-US" sz="2000" b="1" dirty="0" err="1">
                <a:solidFill>
                  <a:schemeClr val="bg1"/>
                </a:solidFill>
              </a:rPr>
              <a:t>ისტიკის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5F88183-BDAC-3496-2448-5B172363BE68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სატრანსპორტო სისტემებისა და </a:t>
            </a:r>
            <a:r>
              <a:rPr lang="ka-GE" sz="2000" dirty="0" smtClean="0"/>
              <a:t>მექანიკის ინჟინერიის </a:t>
            </a:r>
            <a:r>
              <a:rPr lang="ka-GE" sz="2000" dirty="0"/>
              <a:t>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A171E4C1-6FFD-D462-293E-EFBFD5450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12B9F5-C2DB-05AA-9978-231F16CA8FD2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363272" cy="2409131"/>
          </a:xfrm>
        </p:spPr>
        <p:txBody>
          <a:bodyPr>
            <a:normAutofit/>
          </a:bodyPr>
          <a:lstStyle/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არქიტექტურის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საფუძვლების</a:t>
            </a:r>
            <a:r>
              <a:rPr lang="ka-GE" sz="2000" b="1" dirty="0">
                <a:solidFill>
                  <a:schemeClr val="bg1"/>
                </a:solidFill>
              </a:rPr>
              <a:t> და თეორიის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</a:t>
            </a:r>
          </a:p>
          <a:p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არქიტექტურის</a:t>
            </a:r>
            <a:r>
              <a:rPr lang="ka-GE" sz="2000" b="1" dirty="0">
                <a:solidFill>
                  <a:schemeClr val="bg1"/>
                </a:solidFill>
              </a:rPr>
              <a:t>, ურბანისტიკისა და გარემოს დიზაინის სექცია.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9125E56-78D6-93F5-7800-6FD7383FC8A6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არქიტექტურის, ურბანისტიკისა და დიზაინის 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F7076DAA-4F9F-6024-E6AB-A02197924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816E42-A146-1B6A-33D2-D8FC7F1FB404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8208912" cy="2481139"/>
          </a:xfrm>
        </p:spPr>
        <p:txBody>
          <a:bodyPr>
            <a:normAutofit/>
          </a:bodyPr>
          <a:lstStyle/>
          <a:p>
            <a:r>
              <a:rPr lang="ka-GE" sz="2000" b="1" dirty="0">
                <a:solidFill>
                  <a:schemeClr val="bg1"/>
                </a:solidFill>
              </a:rPr>
              <a:t> სამართლის </a:t>
            </a:r>
            <a:r>
              <a:rPr lang="ka-GE" sz="2000" b="1" dirty="0" smtClean="0">
                <a:solidFill>
                  <a:schemeClr val="bg1"/>
                </a:solidFill>
              </a:rPr>
              <a:t>სექცია;</a:t>
            </a:r>
          </a:p>
          <a:p>
            <a:r>
              <a:rPr lang="ka-GE" sz="2000" b="1" dirty="0" smtClean="0">
                <a:solidFill>
                  <a:schemeClr val="bg1"/>
                </a:solidFill>
              </a:rPr>
              <a:t>პოლიტიკისა და საერთაშორისო ურთიერთობების სექცია.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D477E00-4E4F-E97F-7EA2-67C075CBA1E1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სამართლისა და საერთაშორისო ურთიერთობების 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EAB0ED67-CFEE-741D-EFF2-C6F2B8BCF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6BCB61-AF2B-A7A5-E24D-B7FB7C1DE169}"/>
              </a:ext>
            </a:extLst>
          </p:cNvPr>
          <p:cNvSpPr/>
          <p:nvPr/>
        </p:nvSpPr>
        <p:spPr>
          <a:xfrm>
            <a:off x="0" y="3260910"/>
            <a:ext cx="9144000" cy="3597090"/>
          </a:xfrm>
          <a:prstGeom prst="rect">
            <a:avLst/>
          </a:prstGeom>
          <a:solidFill>
            <a:srgbClr val="765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579296" cy="3240360"/>
          </a:xfrm>
        </p:spPr>
        <p:txBody>
          <a:bodyPr>
            <a:normAutofit lnSpcReduction="10000"/>
          </a:bodyPr>
          <a:lstStyle/>
          <a:p>
            <a:pPr lvl="0"/>
            <a:r>
              <a:rPr lang="ka-GE" sz="2000" b="1" dirty="0">
                <a:solidFill>
                  <a:schemeClr val="bg1"/>
                </a:solidFill>
              </a:rPr>
              <a:t>პროგრამული ინჟინერიის და ხელოვნური ინტელექტის 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ka-GE" sz="2000" b="1" dirty="0">
                <a:solidFill>
                  <a:schemeClr val="bg1"/>
                </a:solidFill>
              </a:rPr>
              <a:t>კომპიუტერული ინჟინერიის </a:t>
            </a:r>
            <a:r>
              <a:rPr lang="ka-GE" sz="2000" b="1" dirty="0" smtClean="0">
                <a:solidFill>
                  <a:schemeClr val="bg1"/>
                </a:solidFill>
              </a:rPr>
              <a:t>სექცია;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ka-GE" sz="2000" b="1" dirty="0" smtClean="0">
                <a:solidFill>
                  <a:schemeClr val="bg1"/>
                </a:solidFill>
              </a:rPr>
              <a:t>ინფორმაციული ტექნოლოგიების და სისტემების 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en-US" sz="2000" b="1" dirty="0" err="1">
                <a:solidFill>
                  <a:schemeClr val="bg1"/>
                </a:solidFill>
              </a:rPr>
              <a:t>მართვის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სისტემები</a:t>
            </a:r>
            <a:r>
              <a:rPr lang="ka-GE" sz="2000" b="1" dirty="0" smtClean="0">
                <a:solidFill>
                  <a:schemeClr val="bg1"/>
                </a:solidFill>
              </a:rPr>
              <a:t>ს და </a:t>
            </a:r>
            <a:r>
              <a:rPr lang="en-US" sz="2000" b="1" dirty="0" err="1">
                <a:solidFill>
                  <a:schemeClr val="bg1"/>
                </a:solidFill>
              </a:rPr>
              <a:t>ავტომატიზ</a:t>
            </a:r>
            <a:r>
              <a:rPr lang="ka-GE" sz="2000" b="1" dirty="0">
                <a:solidFill>
                  <a:schemeClr val="bg1"/>
                </a:solidFill>
              </a:rPr>
              <a:t>აციის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ka-GE" sz="2000" b="1" dirty="0" smtClean="0">
                <a:solidFill>
                  <a:schemeClr val="bg1"/>
                </a:solidFill>
              </a:rPr>
              <a:t>მიკროპროცესორული და საზომი სისტემების სექცია;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საინჟინრო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ფიზიკის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 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en-US" sz="2000" b="1" dirty="0" err="1">
                <a:solidFill>
                  <a:schemeClr val="bg1"/>
                </a:solidFill>
              </a:rPr>
              <a:t>მათემატიკის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სექცია</a:t>
            </a:r>
            <a:r>
              <a:rPr lang="ka-GE" sz="2000" b="1" dirty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ka-GE" sz="2000" b="1" dirty="0">
                <a:solidFill>
                  <a:schemeClr val="bg1"/>
                </a:solidFill>
              </a:rPr>
              <a:t>ბიოსამედიცინო ინჟინერიის სექცია</a:t>
            </a:r>
            <a:r>
              <a:rPr lang="ka-GE" sz="2000" b="1" dirty="0" smtClean="0">
                <a:solidFill>
                  <a:schemeClr val="bg1"/>
                </a:solidFill>
              </a:rPr>
              <a:t>;</a:t>
            </a:r>
            <a:endParaRPr lang="ru-RU" sz="2000" b="1" dirty="0">
              <a:solidFill>
                <a:schemeClr val="bg1"/>
              </a:solidFill>
            </a:endParaRPr>
          </a:p>
          <a:p>
            <a:pPr lvl="0"/>
            <a:r>
              <a:rPr lang="ka-GE" sz="2000" b="1" dirty="0">
                <a:solidFill>
                  <a:schemeClr val="bg1"/>
                </a:solidFill>
              </a:rPr>
              <a:t>ციფრული სატელეკომუნიკაციო </a:t>
            </a:r>
            <a:r>
              <a:rPr lang="ka-GE" sz="2000" b="1" dirty="0" smtClean="0">
                <a:solidFill>
                  <a:schemeClr val="bg1"/>
                </a:solidFill>
              </a:rPr>
              <a:t>ტექნოლოგიების </a:t>
            </a:r>
            <a:r>
              <a:rPr lang="en-US" sz="2000" b="1" dirty="0" err="1" smtClean="0">
                <a:solidFill>
                  <a:schemeClr val="bg1"/>
                </a:solidFill>
              </a:rPr>
              <a:t>სექცია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E7A0100-BAFD-76BB-25CD-28364109B42D}"/>
              </a:ext>
            </a:extLst>
          </p:cNvPr>
          <p:cNvSpPr txBox="1">
            <a:spLocks/>
          </p:cNvSpPr>
          <p:nvPr/>
        </p:nvSpPr>
        <p:spPr>
          <a:xfrm>
            <a:off x="390364" y="2260588"/>
            <a:ext cx="8363272" cy="86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a-GE" sz="2000" dirty="0"/>
              <a:t>ინფორმატიკისა და მართვის სისტემების ფაკულტეტი</a:t>
            </a:r>
            <a:endParaRPr lang="ru-RU" sz="2000" dirty="0"/>
          </a:p>
        </p:txBody>
      </p:sp>
      <p:pic>
        <p:nvPicPr>
          <p:cNvPr id="6" name="Picture 5" descr="A black background with blue letters&#10;&#10;Description automatically generated">
            <a:extLst>
              <a:ext uri="{FF2B5EF4-FFF2-40B4-BE49-F238E27FC236}">
                <a16:creationId xmlns="" xmlns:a16="http://schemas.microsoft.com/office/drawing/2014/main" id="{3DC8F515-DB84-D393-9B80-EAEABFFBC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23675"/>
            <a:ext cx="3960440" cy="11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378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FiraGO</vt:lpstr>
      <vt:lpstr>Тема Office</vt:lpstr>
      <vt:lpstr>PowerPoint Presentation</vt:lpstr>
      <vt:lpstr>სამშენებლო ფაკულტეტი</vt:lpstr>
      <vt:lpstr>ენერგეტიკის ფაკულტეტი</vt:lpstr>
      <vt:lpstr>სამთო-გეოლოგიური ფაკულტეტი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სტუ საქართველოს ტექნიკური უნივერსიტეტი 1922 წლიდან</dc:title>
  <dc:creator>stu</dc:creator>
  <cp:lastModifiedBy>funcika</cp:lastModifiedBy>
  <cp:revision>30</cp:revision>
  <dcterms:created xsi:type="dcterms:W3CDTF">2024-04-22T14:00:35Z</dcterms:created>
  <dcterms:modified xsi:type="dcterms:W3CDTF">2025-04-16T16:28:51Z</dcterms:modified>
</cp:coreProperties>
</file>